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80" d="100"/>
          <a:sy n="80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7507" y="1542963"/>
            <a:ext cx="8637073" cy="16391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PRESENT PERFECT TENSE PART 2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                    </a:t>
            </a:r>
            <a:r>
              <a:rPr lang="en-US" dirty="0" smtClean="0"/>
              <a:t>                                </a:t>
            </a:r>
            <a:r>
              <a:rPr lang="en-US" sz="2800" dirty="0" smtClean="0"/>
              <a:t>USE </a:t>
            </a:r>
            <a:r>
              <a:rPr lang="en-US" sz="2800" dirty="0" smtClean="0"/>
              <a:t>AND </a:t>
            </a:r>
            <a:r>
              <a:rPr lang="en-US" sz="2800" dirty="0" smtClean="0"/>
              <a:t>MEANING</a:t>
            </a:r>
          </a:p>
          <a:p>
            <a:r>
              <a:rPr lang="en-US" sz="2800" dirty="0" smtClean="0"/>
              <a:t>                               (</a:t>
            </a:r>
            <a:r>
              <a:rPr lang="en-US" sz="2800" dirty="0" err="1" smtClean="0"/>
              <a:t>Upotreba</a:t>
            </a:r>
            <a:r>
              <a:rPr lang="en-US" sz="2800" dirty="0" smtClean="0"/>
              <a:t> I </a:t>
            </a:r>
            <a:r>
              <a:rPr lang="en-US" sz="2800" dirty="0" err="1" smtClean="0"/>
              <a:t>značenje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5830">
            <a:off x="854202" y="74286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137" y="786384"/>
            <a:ext cx="9610102" cy="500176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Ovo</a:t>
            </a:r>
            <a:r>
              <a:rPr lang="en-US" sz="2400" dirty="0" smtClean="0"/>
              <a:t> </a:t>
            </a:r>
            <a:r>
              <a:rPr lang="en-US" sz="2400" dirty="0" err="1" smtClean="0"/>
              <a:t>vreme</a:t>
            </a:r>
            <a:r>
              <a:rPr lang="en-US" sz="2400" dirty="0" smtClean="0"/>
              <a:t> </a:t>
            </a:r>
            <a:r>
              <a:rPr lang="en-US" sz="2400" dirty="0" err="1" smtClean="0"/>
              <a:t>koristimo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opisivanje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radnje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koja</a:t>
            </a:r>
            <a:r>
              <a:rPr lang="en-US" sz="2400" dirty="0" smtClean="0">
                <a:solidFill>
                  <a:srgbClr val="FF0000"/>
                </a:solidFill>
              </a:rPr>
              <a:t> se </a:t>
            </a:r>
            <a:r>
              <a:rPr lang="en-US" sz="2400" dirty="0" err="1" smtClean="0">
                <a:solidFill>
                  <a:srgbClr val="FF0000"/>
                </a:solidFill>
              </a:rPr>
              <a:t>dogodila</a:t>
            </a:r>
            <a:r>
              <a:rPr lang="en-US" sz="2400" dirty="0" smtClean="0">
                <a:solidFill>
                  <a:srgbClr val="FF0000"/>
                </a:solidFill>
              </a:rPr>
              <a:t> u </a:t>
            </a:r>
            <a:r>
              <a:rPr lang="en-US" sz="2400" dirty="0" err="1" smtClean="0">
                <a:solidFill>
                  <a:srgbClr val="FF0000"/>
                </a:solidFill>
              </a:rPr>
              <a:t>prošlosti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ali</a:t>
            </a:r>
            <a:r>
              <a:rPr lang="en-US" sz="2400" dirty="0" smtClean="0">
                <a:solidFill>
                  <a:srgbClr val="FF0000"/>
                </a:solidFill>
              </a:rPr>
              <a:t> se ne </a:t>
            </a:r>
            <a:r>
              <a:rPr lang="en-US" sz="2400" dirty="0" err="1" smtClean="0">
                <a:solidFill>
                  <a:srgbClr val="FF0000"/>
                </a:solidFill>
              </a:rPr>
              <a:t>zna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tačno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kada</a:t>
            </a:r>
            <a:r>
              <a:rPr lang="en-US" sz="2400" dirty="0" smtClean="0"/>
              <a:t> (</a:t>
            </a:r>
            <a:r>
              <a:rPr lang="en-US" sz="2400" dirty="0" err="1" smtClean="0"/>
              <a:t>vreme</a:t>
            </a:r>
            <a:r>
              <a:rPr lang="en-US" sz="2400" dirty="0" smtClean="0"/>
              <a:t> </a:t>
            </a:r>
            <a:r>
              <a:rPr lang="en-US" sz="2400" dirty="0" err="1" smtClean="0"/>
              <a:t>dešavanja</a:t>
            </a:r>
            <a:r>
              <a:rPr lang="en-US" sz="2400" dirty="0" smtClean="0"/>
              <a:t> </a:t>
            </a:r>
            <a:r>
              <a:rPr lang="en-US" sz="2400" dirty="0" err="1" smtClean="0"/>
              <a:t>nije</a:t>
            </a:r>
            <a:r>
              <a:rPr lang="en-US" sz="2400" dirty="0" smtClean="0"/>
              <a:t> </a:t>
            </a:r>
            <a:r>
              <a:rPr lang="en-US" sz="2400" dirty="0" err="1" smtClean="0"/>
              <a:t>važno</a:t>
            </a:r>
            <a:r>
              <a:rPr lang="en-US" sz="2400" dirty="0" smtClean="0"/>
              <a:t>):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1 I’</a:t>
            </a:r>
            <a:r>
              <a:rPr lang="en-US" sz="2400" dirty="0" smtClean="0">
                <a:solidFill>
                  <a:srgbClr val="FF0000"/>
                </a:solidFill>
              </a:rPr>
              <a:t>ve read </a:t>
            </a:r>
            <a:r>
              <a:rPr lang="en-US" sz="2400" dirty="0" smtClean="0"/>
              <a:t>‘Tom Sawyer’ twice.</a:t>
            </a:r>
          </a:p>
          <a:p>
            <a:pPr marL="0" indent="0">
              <a:buNone/>
            </a:pPr>
            <a:r>
              <a:rPr lang="en-US" sz="2400" dirty="0" smtClean="0"/>
              <a:t>2 She’</a:t>
            </a:r>
            <a:r>
              <a:rPr lang="en-US" sz="2400" dirty="0" smtClean="0">
                <a:solidFill>
                  <a:srgbClr val="FF0000"/>
                </a:solidFill>
              </a:rPr>
              <a:t>s acted </a:t>
            </a:r>
            <a:r>
              <a:rPr lang="en-US" sz="2400" dirty="0" smtClean="0"/>
              <a:t>in many school plays.</a:t>
            </a:r>
          </a:p>
          <a:p>
            <a:pPr marL="0" indent="0">
              <a:buNone/>
            </a:pPr>
            <a:r>
              <a:rPr lang="en-US" sz="2400" dirty="0" smtClean="0"/>
              <a:t>3 We </a:t>
            </a:r>
            <a:r>
              <a:rPr lang="en-US" sz="2400" dirty="0" smtClean="0">
                <a:solidFill>
                  <a:srgbClr val="FF0000"/>
                </a:solidFill>
              </a:rPr>
              <a:t>have studied </a:t>
            </a:r>
            <a:r>
              <a:rPr lang="en-US" sz="2400" dirty="0" smtClean="0"/>
              <a:t>Past Simple Tense recently.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115" y="2410968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9" y="457200"/>
            <a:ext cx="9939286" cy="500914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2 </a:t>
            </a:r>
            <a:r>
              <a:rPr lang="en-US" sz="2400" b="1" dirty="0" smtClean="0"/>
              <a:t>Present Perfect Tense </a:t>
            </a:r>
            <a:r>
              <a:rPr lang="en-US" sz="2400" dirty="0" err="1" smtClean="0"/>
              <a:t>koristimo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za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opisivanje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radnje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koja</a:t>
            </a:r>
            <a:r>
              <a:rPr lang="en-US" sz="2400" dirty="0" smtClean="0">
                <a:solidFill>
                  <a:srgbClr val="FF0000"/>
                </a:solidFill>
              </a:rPr>
              <a:t> se </a:t>
            </a:r>
            <a:r>
              <a:rPr lang="en-US" sz="2400" dirty="0" err="1" smtClean="0">
                <a:solidFill>
                  <a:srgbClr val="FF0000"/>
                </a:solidFill>
              </a:rPr>
              <a:t>dogodila</a:t>
            </a:r>
            <a:r>
              <a:rPr lang="en-US" sz="2400" dirty="0" smtClean="0">
                <a:solidFill>
                  <a:srgbClr val="FF0000"/>
                </a:solidFill>
              </a:rPr>
              <a:t> u </a:t>
            </a:r>
            <a:r>
              <a:rPr lang="en-US" sz="2400" dirty="0" err="1" smtClean="0">
                <a:solidFill>
                  <a:srgbClr val="FF0000"/>
                </a:solidFill>
              </a:rPr>
              <a:t>prošlosti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ali</a:t>
            </a:r>
            <a:r>
              <a:rPr lang="en-US" sz="2400" dirty="0" smtClean="0">
                <a:solidFill>
                  <a:srgbClr val="FF0000"/>
                </a:solidFill>
              </a:rPr>
              <a:t> se </a:t>
            </a:r>
            <a:r>
              <a:rPr lang="en-US" sz="2400" dirty="0" err="1" smtClean="0">
                <a:solidFill>
                  <a:srgbClr val="FF0000"/>
                </a:solidFill>
              </a:rPr>
              <a:t>njene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posledice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osećaju</a:t>
            </a:r>
            <a:r>
              <a:rPr lang="en-US" sz="2400" dirty="0" smtClean="0">
                <a:solidFill>
                  <a:srgbClr val="FF0000"/>
                </a:solidFill>
              </a:rPr>
              <a:t> u </a:t>
            </a:r>
            <a:r>
              <a:rPr lang="en-US" sz="2400" dirty="0" err="1" smtClean="0">
                <a:solidFill>
                  <a:srgbClr val="FF0000"/>
                </a:solidFill>
              </a:rPr>
              <a:t>sadašnjem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trenutku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u="sng" dirty="0" err="1" smtClean="0"/>
              <a:t>Aktivnost</a:t>
            </a:r>
            <a:r>
              <a:rPr lang="en-US" u="sng" dirty="0" smtClean="0"/>
              <a:t> u </a:t>
            </a:r>
            <a:r>
              <a:rPr lang="en-US" u="sng" dirty="0" err="1" smtClean="0"/>
              <a:t>prošlosti</a:t>
            </a:r>
            <a:r>
              <a:rPr lang="en-US" u="sng" dirty="0" smtClean="0"/>
              <a:t>:</a:t>
            </a:r>
            <a:r>
              <a:rPr lang="en-US" dirty="0" smtClean="0"/>
              <a:t>                                              </a:t>
            </a:r>
            <a:r>
              <a:rPr lang="en-US" u="sng" dirty="0" err="1" smtClean="0"/>
              <a:t>Posledica</a:t>
            </a:r>
            <a:r>
              <a:rPr lang="en-US" u="sng" dirty="0" smtClean="0"/>
              <a:t> u </a:t>
            </a:r>
            <a:r>
              <a:rPr lang="en-US" u="sng" dirty="0" err="1" smtClean="0"/>
              <a:t>sadašnjem</a:t>
            </a:r>
            <a:r>
              <a:rPr lang="en-US" u="sng" dirty="0" smtClean="0"/>
              <a:t> </a:t>
            </a:r>
            <a:r>
              <a:rPr lang="en-US" u="sng" dirty="0" err="1" smtClean="0"/>
              <a:t>trenutku</a:t>
            </a:r>
            <a:r>
              <a:rPr lang="en-US" u="sng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1 We’</a:t>
            </a:r>
            <a:r>
              <a:rPr lang="en-US" dirty="0" smtClean="0">
                <a:solidFill>
                  <a:srgbClr val="FF0000"/>
                </a:solidFill>
              </a:rPr>
              <a:t>ve lost </a:t>
            </a:r>
            <a:r>
              <a:rPr lang="en-US" dirty="0" smtClean="0"/>
              <a:t>our keys.                                            (now, we can’t enter our house)</a:t>
            </a:r>
          </a:p>
          <a:p>
            <a:pPr marL="0" indent="0">
              <a:buNone/>
            </a:pPr>
            <a:r>
              <a:rPr lang="en-US" dirty="0" smtClean="0"/>
              <a:t>2 Tom </a:t>
            </a:r>
            <a:r>
              <a:rPr lang="en-US" dirty="0" smtClean="0">
                <a:solidFill>
                  <a:srgbClr val="FF0000"/>
                </a:solidFill>
              </a:rPr>
              <a:t>has broken </a:t>
            </a:r>
            <a:r>
              <a:rPr lang="en-US" dirty="0" smtClean="0"/>
              <a:t>his leg.                                        (now, he can’t walk)</a:t>
            </a:r>
          </a:p>
          <a:p>
            <a:pPr marL="0" indent="0">
              <a:buNone/>
            </a:pPr>
            <a:r>
              <a:rPr lang="en-US" dirty="0" smtClean="0"/>
              <a:t>3 I’</a:t>
            </a:r>
            <a:r>
              <a:rPr lang="en-US" dirty="0" smtClean="0">
                <a:solidFill>
                  <a:srgbClr val="FF0000"/>
                </a:solidFill>
              </a:rPr>
              <a:t>ve studied </a:t>
            </a:r>
            <a:r>
              <a:rPr lang="en-US" dirty="0" smtClean="0"/>
              <a:t>English a lot.                                       (now, I can speak better)</a:t>
            </a:r>
          </a:p>
          <a:p>
            <a:pPr marL="0" indent="0">
              <a:buNone/>
            </a:pPr>
            <a:r>
              <a:rPr lang="en-US" dirty="0" smtClean="0"/>
              <a:t>4 She </a:t>
            </a:r>
            <a:r>
              <a:rPr lang="en-US" dirty="0" smtClean="0">
                <a:solidFill>
                  <a:srgbClr val="FF0000"/>
                </a:solidFill>
              </a:rPr>
              <a:t>has had </a:t>
            </a:r>
            <a:r>
              <a:rPr lang="en-US" dirty="0" smtClean="0"/>
              <a:t>her breakfast.                                     (now, she’s not hungry)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496" y="1984249"/>
            <a:ext cx="1857375" cy="1975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496" y="4453129"/>
            <a:ext cx="2318004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411480"/>
            <a:ext cx="9664966" cy="599846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3 </a:t>
            </a:r>
            <a:r>
              <a:rPr lang="en-US" sz="2400" b="1" dirty="0">
                <a:solidFill>
                  <a:prstClr val="black"/>
                </a:solidFill>
              </a:rPr>
              <a:t>Present Perfect Tense </a:t>
            </a:r>
            <a:r>
              <a:rPr lang="en-US" sz="2400" dirty="0" err="1">
                <a:solidFill>
                  <a:prstClr val="black"/>
                </a:solidFill>
              </a:rPr>
              <a:t>koristimo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za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opisivanje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dosadašnjih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iskustava</a:t>
            </a:r>
            <a:r>
              <a:rPr lang="en-US" sz="2400" dirty="0" smtClean="0">
                <a:solidFill>
                  <a:srgbClr val="FF0000"/>
                </a:solidFill>
              </a:rPr>
              <a:t> (experiences) </a:t>
            </a:r>
            <a:r>
              <a:rPr lang="en-US" sz="2400" dirty="0" smtClean="0"/>
              <a:t>- </a:t>
            </a:r>
            <a:r>
              <a:rPr lang="en-US" sz="2400" dirty="0" err="1" smtClean="0"/>
              <a:t>vreme</a:t>
            </a:r>
            <a:r>
              <a:rPr lang="en-US" sz="2400" dirty="0" smtClean="0"/>
              <a:t> </a:t>
            </a:r>
            <a:r>
              <a:rPr lang="en-US" sz="2400" dirty="0" err="1" smtClean="0"/>
              <a:t>dešavanja</a:t>
            </a:r>
            <a:r>
              <a:rPr lang="en-US" sz="2400" dirty="0" smtClean="0"/>
              <a:t> </a:t>
            </a:r>
            <a:r>
              <a:rPr lang="en-US" sz="2400" dirty="0" err="1" smtClean="0"/>
              <a:t>nije</a:t>
            </a:r>
            <a:r>
              <a:rPr lang="en-US" sz="2400" dirty="0" smtClean="0"/>
              <a:t> </a:t>
            </a:r>
            <a:r>
              <a:rPr lang="en-US" sz="2400" dirty="0" err="1" smtClean="0"/>
              <a:t>precizirano</a:t>
            </a:r>
            <a:r>
              <a:rPr lang="en-US" sz="2400" dirty="0" smtClean="0"/>
              <a:t>. (</a:t>
            </a:r>
            <a:r>
              <a:rPr lang="en-US" sz="2400" dirty="0" err="1" smtClean="0"/>
              <a:t>često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prilozima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ever, never, before, so far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1A: </a:t>
            </a:r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 you </a:t>
            </a:r>
            <a:r>
              <a:rPr lang="en-US" dirty="0" smtClean="0">
                <a:solidFill>
                  <a:srgbClr val="FF0000"/>
                </a:solidFill>
              </a:rPr>
              <a:t>travelled</a:t>
            </a:r>
            <a:r>
              <a:rPr lang="en-US" dirty="0" smtClean="0"/>
              <a:t> a lot?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B: Yes, I’</a:t>
            </a:r>
            <a:r>
              <a:rPr lang="en-US" dirty="0" smtClean="0">
                <a:solidFill>
                  <a:srgbClr val="FF0000"/>
                </a:solidFill>
              </a:rPr>
              <a:t>ve been </a:t>
            </a:r>
            <a:r>
              <a:rPr lang="en-US" dirty="0" smtClean="0"/>
              <a:t>to lots of places.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A: </a:t>
            </a:r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 you </a:t>
            </a:r>
            <a:r>
              <a:rPr lang="en-US" dirty="0" smtClean="0">
                <a:solidFill>
                  <a:srgbClr val="0070C0"/>
                </a:solidFill>
              </a:rPr>
              <a:t>ever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been</a:t>
            </a:r>
            <a:r>
              <a:rPr lang="en-US" dirty="0" smtClean="0"/>
              <a:t> to China?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B: Yes, I’</a:t>
            </a:r>
            <a:r>
              <a:rPr lang="en-US" dirty="0" smtClean="0">
                <a:solidFill>
                  <a:srgbClr val="FF0000"/>
                </a:solidFill>
              </a:rPr>
              <a:t>ve been </a:t>
            </a:r>
            <a:r>
              <a:rPr lang="en-US" dirty="0" smtClean="0"/>
              <a:t>to China </a:t>
            </a:r>
            <a:r>
              <a:rPr lang="en-US" dirty="0" smtClean="0">
                <a:solidFill>
                  <a:srgbClr val="0070C0"/>
                </a:solidFill>
              </a:rPr>
              <a:t>twice</a:t>
            </a:r>
            <a:r>
              <a:rPr lang="en-US" dirty="0" smtClean="0"/>
              <a:t>, but I </a:t>
            </a:r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never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been</a:t>
            </a:r>
            <a:r>
              <a:rPr lang="en-US" dirty="0" smtClean="0"/>
              <a:t> to India.</a:t>
            </a:r>
          </a:p>
          <a:p>
            <a:pPr marL="0" indent="0">
              <a:buNone/>
            </a:pPr>
            <a:r>
              <a:rPr lang="en-US" dirty="0" smtClean="0"/>
              <a:t>2 He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 never </a:t>
            </a:r>
            <a:r>
              <a:rPr lang="en-US" dirty="0" smtClean="0">
                <a:solidFill>
                  <a:srgbClr val="FF0000"/>
                </a:solidFill>
              </a:rPr>
              <a:t>driven</a:t>
            </a:r>
            <a:r>
              <a:rPr lang="en-US" dirty="0" smtClean="0"/>
              <a:t> a car </a:t>
            </a:r>
            <a:r>
              <a:rPr lang="en-US" dirty="0" smtClean="0">
                <a:solidFill>
                  <a:srgbClr val="0070C0"/>
                </a:solidFill>
              </a:rPr>
              <a:t>before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3 Everything is going well. We </a:t>
            </a:r>
            <a:r>
              <a:rPr lang="en-US" dirty="0" smtClean="0">
                <a:solidFill>
                  <a:srgbClr val="FF0000"/>
                </a:solidFill>
              </a:rPr>
              <a:t>haven’t had </a:t>
            </a:r>
            <a:r>
              <a:rPr lang="en-US" dirty="0" smtClean="0"/>
              <a:t>any problems </a:t>
            </a:r>
            <a:r>
              <a:rPr lang="en-US" dirty="0" smtClean="0">
                <a:solidFill>
                  <a:srgbClr val="0070C0"/>
                </a:solidFill>
              </a:rPr>
              <a:t>so far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 far – do </a:t>
            </a:r>
            <a:r>
              <a:rPr lang="en-US" dirty="0" err="1" smtClean="0"/>
              <a:t>sada</a:t>
            </a:r>
            <a:endParaRPr lang="en-US" dirty="0" smtClean="0"/>
          </a:p>
          <a:p>
            <a:r>
              <a:rPr lang="en-US" dirty="0" err="1" smtClean="0"/>
              <a:t>Gde</a:t>
            </a:r>
            <a:r>
              <a:rPr lang="en-US" dirty="0" smtClean="0"/>
              <a:t> je </a:t>
            </a:r>
            <a:r>
              <a:rPr lang="en-US" dirty="0" err="1" smtClean="0"/>
              <a:t>mesto</a:t>
            </a:r>
            <a:r>
              <a:rPr lang="en-US" dirty="0" smtClean="0"/>
              <a:t> </a:t>
            </a:r>
            <a:r>
              <a:rPr lang="en-US" dirty="0" err="1" smtClean="0"/>
              <a:t>prilozima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ever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never</a:t>
            </a:r>
            <a:r>
              <a:rPr lang="en-US" dirty="0" smtClean="0"/>
              <a:t> u </a:t>
            </a:r>
            <a:r>
              <a:rPr lang="en-US" dirty="0" err="1" smtClean="0"/>
              <a:t>rečenici</a:t>
            </a:r>
            <a:r>
              <a:rPr lang="en-US" dirty="0" smtClean="0"/>
              <a:t>? U </a:t>
            </a:r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rečenica</a:t>
            </a:r>
            <a:r>
              <a:rPr lang="en-US" dirty="0" smtClean="0"/>
              <a:t> </a:t>
            </a:r>
            <a:r>
              <a:rPr lang="en-US" dirty="0" err="1" smtClean="0"/>
              <a:t>koristimo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ever</a:t>
            </a:r>
            <a:r>
              <a:rPr lang="en-US" dirty="0" smtClean="0"/>
              <a:t>,  u </a:t>
            </a:r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never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617" y="2013394"/>
            <a:ext cx="3028950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250" y="3619309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312" y="402336"/>
            <a:ext cx="9720072" cy="528346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4 </a:t>
            </a:r>
            <a:r>
              <a:rPr lang="en-US" sz="2400" b="1" dirty="0">
                <a:solidFill>
                  <a:prstClr val="black"/>
                </a:solidFill>
              </a:rPr>
              <a:t>Present Perfect </a:t>
            </a:r>
            <a:r>
              <a:rPr lang="en-US" sz="2400" b="1" dirty="0" smtClean="0">
                <a:solidFill>
                  <a:prstClr val="black"/>
                </a:solidFill>
              </a:rPr>
              <a:t>Tense </a:t>
            </a:r>
            <a:r>
              <a:rPr lang="en-US" sz="2400" dirty="0" err="1" smtClean="0">
                <a:solidFill>
                  <a:prstClr val="black"/>
                </a:solidFill>
              </a:rPr>
              <a:t>često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koristimo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uz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priloge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just, already, yet, still, </a:t>
            </a:r>
            <a:r>
              <a:rPr lang="en-US" sz="2400" dirty="0" smtClean="0">
                <a:solidFill>
                  <a:srgbClr val="FF0000"/>
                </a:solidFill>
              </a:rPr>
              <a:t>da </a:t>
            </a:r>
            <a:r>
              <a:rPr lang="en-US" sz="2400" dirty="0" err="1" smtClean="0">
                <a:solidFill>
                  <a:srgbClr val="FF0000"/>
                </a:solidFill>
              </a:rPr>
              <a:t>opišemo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radnju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koja</a:t>
            </a:r>
            <a:r>
              <a:rPr lang="en-US" sz="2400" dirty="0" smtClean="0">
                <a:solidFill>
                  <a:srgbClr val="FF0000"/>
                </a:solidFill>
              </a:rPr>
              <a:t> se </a:t>
            </a:r>
            <a:r>
              <a:rPr lang="en-US" sz="2400" dirty="0" err="1" smtClean="0">
                <a:solidFill>
                  <a:srgbClr val="FF0000"/>
                </a:solidFill>
              </a:rPr>
              <a:t>dogodila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upravo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(just),</a:t>
            </a:r>
            <a:r>
              <a:rPr lang="en-US" sz="2400" dirty="0" err="1" smtClean="0">
                <a:solidFill>
                  <a:srgbClr val="FF0000"/>
                </a:solidFill>
              </a:rPr>
              <a:t>već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(already) </a:t>
            </a:r>
            <a:r>
              <a:rPr lang="en-US" sz="2400" dirty="0" err="1" smtClean="0">
                <a:solidFill>
                  <a:srgbClr val="FF0000"/>
                </a:solidFill>
              </a:rPr>
              <a:t>ili</a:t>
            </a:r>
            <a:r>
              <a:rPr lang="en-US" sz="2400" dirty="0" smtClean="0">
                <a:solidFill>
                  <a:srgbClr val="FF0000"/>
                </a:solidFill>
              </a:rPr>
              <a:t> se </a:t>
            </a:r>
            <a:r>
              <a:rPr lang="en-US" sz="2400" dirty="0" err="1" smtClean="0">
                <a:solidFill>
                  <a:srgbClr val="FF0000"/>
                </a:solidFill>
              </a:rPr>
              <a:t>još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uvek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nije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dogodila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(yet, still) </a:t>
            </a:r>
            <a:r>
              <a:rPr lang="en-US" sz="2400" dirty="0" smtClean="0">
                <a:solidFill>
                  <a:prstClr val="black"/>
                </a:solidFill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</a:rPr>
              <a:t>čekamo</a:t>
            </a:r>
            <a:r>
              <a:rPr lang="en-US" sz="2400" dirty="0" smtClean="0">
                <a:solidFill>
                  <a:prstClr val="black"/>
                </a:solidFill>
              </a:rPr>
              <a:t> da se </a:t>
            </a:r>
            <a:r>
              <a:rPr lang="en-US" sz="2400" dirty="0" err="1" smtClean="0">
                <a:solidFill>
                  <a:prstClr val="black"/>
                </a:solidFill>
              </a:rPr>
              <a:t>dogodi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1 I’</a:t>
            </a:r>
            <a:r>
              <a:rPr lang="en-US" dirty="0" smtClean="0">
                <a:solidFill>
                  <a:srgbClr val="FF0000"/>
                </a:solidFill>
              </a:rPr>
              <a:t>ve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just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had</a:t>
            </a:r>
            <a:r>
              <a:rPr lang="en-US" dirty="0" smtClean="0">
                <a:solidFill>
                  <a:prstClr val="black"/>
                </a:solidFill>
              </a:rPr>
              <a:t> lunch.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2 We’</a:t>
            </a:r>
            <a:r>
              <a:rPr lang="en-US" dirty="0" smtClean="0">
                <a:solidFill>
                  <a:srgbClr val="FF0000"/>
                </a:solidFill>
              </a:rPr>
              <a:t>ve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already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done</a:t>
            </a:r>
            <a:r>
              <a:rPr lang="en-US" dirty="0" smtClean="0">
                <a:solidFill>
                  <a:prstClr val="black"/>
                </a:solidFill>
              </a:rPr>
              <a:t> this exercise.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3 He’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written</a:t>
            </a:r>
            <a:r>
              <a:rPr lang="en-US" dirty="0" smtClean="0">
                <a:solidFill>
                  <a:prstClr val="black"/>
                </a:solidFill>
              </a:rPr>
              <a:t> the email, but he </a:t>
            </a:r>
            <a:r>
              <a:rPr lang="en-US" dirty="0" smtClean="0">
                <a:solidFill>
                  <a:srgbClr val="FF0000"/>
                </a:solidFill>
              </a:rPr>
              <a:t>hasn’t sent </a:t>
            </a:r>
            <a:r>
              <a:rPr lang="en-US" dirty="0" smtClean="0">
                <a:solidFill>
                  <a:prstClr val="black"/>
                </a:solidFill>
              </a:rPr>
              <a:t>it </a:t>
            </a:r>
            <a:r>
              <a:rPr lang="en-US" dirty="0" smtClean="0">
                <a:solidFill>
                  <a:srgbClr val="0070C0"/>
                </a:solidFill>
              </a:rPr>
              <a:t>yet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4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>
                <a:solidFill>
                  <a:prstClr val="black"/>
                </a:solidFill>
              </a:rPr>
              <a:t> it </a:t>
            </a:r>
            <a:r>
              <a:rPr lang="en-US" dirty="0" smtClean="0">
                <a:solidFill>
                  <a:srgbClr val="FF0000"/>
                </a:solidFill>
              </a:rPr>
              <a:t>stopped</a:t>
            </a:r>
            <a:r>
              <a:rPr lang="en-US" dirty="0" smtClean="0">
                <a:solidFill>
                  <a:prstClr val="black"/>
                </a:solidFill>
              </a:rPr>
              <a:t> raining </a:t>
            </a:r>
            <a:r>
              <a:rPr lang="en-US" dirty="0" smtClean="0">
                <a:solidFill>
                  <a:srgbClr val="0070C0"/>
                </a:solidFill>
              </a:rPr>
              <a:t>yet</a:t>
            </a:r>
            <a:r>
              <a:rPr lang="en-US" dirty="0" smtClean="0">
                <a:solidFill>
                  <a:prstClr val="black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5 I </a:t>
            </a:r>
            <a:r>
              <a:rPr lang="en-US" dirty="0" smtClean="0">
                <a:solidFill>
                  <a:srgbClr val="0070C0"/>
                </a:solidFill>
              </a:rPr>
              <a:t>still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haven’t washed </a:t>
            </a:r>
            <a:r>
              <a:rPr lang="en-US" dirty="0" smtClean="0">
                <a:solidFill>
                  <a:prstClr val="black"/>
                </a:solidFill>
              </a:rPr>
              <a:t>the dog.</a:t>
            </a:r>
          </a:p>
          <a:p>
            <a:pPr marL="0" indent="0">
              <a:buNone/>
            </a:pPr>
            <a:r>
              <a:rPr lang="en-US" dirty="0" err="1" smtClean="0"/>
              <a:t>Reči</a:t>
            </a:r>
            <a:r>
              <a:rPr lang="en-US" dirty="0" smtClean="0"/>
              <a:t> u </a:t>
            </a:r>
            <a:r>
              <a:rPr lang="en-US" dirty="0" err="1" smtClean="0">
                <a:solidFill>
                  <a:srgbClr val="0070C0"/>
                </a:solidFill>
              </a:rPr>
              <a:t>plavom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prilozi</a:t>
            </a:r>
            <a:r>
              <a:rPr lang="en-US" dirty="0" smtClean="0"/>
              <a:t>. </a:t>
            </a:r>
            <a:r>
              <a:rPr lang="en-US" dirty="0" err="1" smtClean="0"/>
              <a:t>Obratite</a:t>
            </a:r>
            <a:r>
              <a:rPr lang="en-US" dirty="0" smtClean="0"/>
              <a:t> </a:t>
            </a:r>
            <a:r>
              <a:rPr lang="en-US" dirty="0" err="1" smtClean="0"/>
              <a:t>pažnju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mesto</a:t>
            </a:r>
            <a:r>
              <a:rPr lang="en-US" dirty="0" smtClean="0"/>
              <a:t> </a:t>
            </a:r>
            <a:r>
              <a:rPr lang="en-US" dirty="0" err="1" smtClean="0"/>
              <a:t>navedenih</a:t>
            </a:r>
            <a:r>
              <a:rPr lang="en-US" dirty="0" smtClean="0"/>
              <a:t> </a:t>
            </a:r>
            <a:r>
              <a:rPr lang="en-US" dirty="0" err="1" smtClean="0"/>
              <a:t>priloga</a:t>
            </a:r>
            <a:r>
              <a:rPr lang="en-US" dirty="0" smtClean="0"/>
              <a:t> u </a:t>
            </a:r>
            <a:r>
              <a:rPr lang="en-US" dirty="0" err="1" smtClean="0"/>
              <a:t>rečenici</a:t>
            </a:r>
            <a:r>
              <a:rPr lang="en-US" dirty="0" smtClean="0"/>
              <a:t>. Koji </a:t>
            </a:r>
            <a:r>
              <a:rPr lang="en-US" dirty="0" err="1" smtClean="0"/>
              <a:t>prilog</a:t>
            </a:r>
            <a:r>
              <a:rPr lang="en-US" dirty="0" smtClean="0"/>
              <a:t> se </a:t>
            </a:r>
            <a:r>
              <a:rPr lang="en-US" dirty="0" err="1" smtClean="0"/>
              <a:t>razlikuje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mestu</a:t>
            </a:r>
            <a:r>
              <a:rPr lang="en-US" dirty="0" smtClean="0"/>
              <a:t>? </a:t>
            </a:r>
            <a:r>
              <a:rPr lang="en-US" dirty="0" err="1" smtClean="0"/>
              <a:t>Gde</a:t>
            </a:r>
            <a:r>
              <a:rPr lang="en-US" dirty="0" smtClean="0"/>
              <a:t> se </a:t>
            </a:r>
            <a:r>
              <a:rPr lang="en-US" dirty="0" err="1" smtClean="0"/>
              <a:t>nalazi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882" y="1714500"/>
            <a:ext cx="5406118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33" y="219456"/>
            <a:ext cx="9655822" cy="58704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5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Present Perfect Tense </a:t>
            </a:r>
            <a:r>
              <a:rPr lang="en-US" sz="2400" dirty="0" err="1" smtClean="0">
                <a:solidFill>
                  <a:prstClr val="black"/>
                </a:solidFill>
              </a:rPr>
              <a:t>koristimo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za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opisivanje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radnje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koja</a:t>
            </a:r>
            <a:r>
              <a:rPr lang="en-US" sz="2400" dirty="0" smtClean="0">
                <a:solidFill>
                  <a:srgbClr val="FF0000"/>
                </a:solidFill>
              </a:rPr>
              <a:t> je </a:t>
            </a:r>
            <a:r>
              <a:rPr lang="en-US" sz="2400" dirty="0" err="1" smtClean="0">
                <a:solidFill>
                  <a:srgbClr val="FF0000"/>
                </a:solidFill>
              </a:rPr>
              <a:t>počela</a:t>
            </a:r>
            <a:r>
              <a:rPr lang="en-US" sz="2400" dirty="0" smtClean="0">
                <a:solidFill>
                  <a:srgbClr val="FF0000"/>
                </a:solidFill>
              </a:rPr>
              <a:t> u </a:t>
            </a:r>
            <a:r>
              <a:rPr lang="en-US" sz="2400" dirty="0" err="1" smtClean="0">
                <a:solidFill>
                  <a:srgbClr val="FF0000"/>
                </a:solidFill>
              </a:rPr>
              <a:t>prošlosti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još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uvek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traje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 a </a:t>
            </a:r>
            <a:r>
              <a:rPr lang="en-US" sz="2400" dirty="0" err="1" smtClean="0"/>
              <a:t>verovatno</a:t>
            </a:r>
            <a:r>
              <a:rPr lang="en-US" sz="2400" dirty="0" smtClean="0"/>
              <a:t> </a:t>
            </a:r>
            <a:r>
              <a:rPr lang="en-US" sz="2400" dirty="0" err="1" smtClean="0"/>
              <a:t>će</a:t>
            </a:r>
            <a:r>
              <a:rPr lang="en-US" sz="2400" dirty="0" smtClean="0"/>
              <a:t> se </a:t>
            </a:r>
            <a:r>
              <a:rPr lang="en-US" sz="2400" dirty="0" err="1" smtClean="0"/>
              <a:t>nastaviti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u </a:t>
            </a:r>
            <a:r>
              <a:rPr lang="en-US" sz="2400" dirty="0" err="1" smtClean="0"/>
              <a:t>budućnosti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err="1" smtClean="0"/>
              <a:t>najčešće</a:t>
            </a:r>
            <a:r>
              <a:rPr lang="en-US" sz="2400" dirty="0" smtClean="0"/>
              <a:t> </a:t>
            </a:r>
            <a:r>
              <a:rPr lang="en-US" sz="2400" dirty="0" err="1" smtClean="0"/>
              <a:t>uz</a:t>
            </a:r>
            <a:r>
              <a:rPr lang="en-US" sz="2400" dirty="0" smtClean="0"/>
              <a:t> </a:t>
            </a:r>
            <a:r>
              <a:rPr lang="en-US" sz="2400" dirty="0" err="1" smtClean="0"/>
              <a:t>predloge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for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70C0"/>
                </a:solidFill>
              </a:rPr>
              <a:t>since.</a:t>
            </a:r>
          </a:p>
          <a:p>
            <a:pPr marL="0" indent="0">
              <a:buNone/>
            </a:pPr>
            <a:r>
              <a:rPr lang="en-US" dirty="0" smtClean="0"/>
              <a:t>1 I </a:t>
            </a:r>
            <a:r>
              <a:rPr lang="en-US" dirty="0" smtClean="0">
                <a:solidFill>
                  <a:srgbClr val="FF0000"/>
                </a:solidFill>
              </a:rPr>
              <a:t>have studied </a:t>
            </a:r>
            <a:r>
              <a:rPr lang="en-US" dirty="0" smtClean="0"/>
              <a:t>English </a:t>
            </a:r>
            <a:r>
              <a:rPr lang="en-US" dirty="0" smtClean="0">
                <a:solidFill>
                  <a:srgbClr val="0070C0"/>
                </a:solidFill>
              </a:rPr>
              <a:t>for</a:t>
            </a:r>
            <a:r>
              <a:rPr lang="en-US" dirty="0" smtClean="0"/>
              <a:t> six years.</a:t>
            </a:r>
          </a:p>
          <a:p>
            <a:pPr marL="0" indent="0">
              <a:buNone/>
            </a:pPr>
            <a:r>
              <a:rPr lang="en-US" dirty="0" smtClean="0"/>
              <a:t>2 I </a:t>
            </a:r>
            <a:r>
              <a:rPr lang="en-US" dirty="0" smtClean="0">
                <a:solidFill>
                  <a:srgbClr val="FF0000"/>
                </a:solidFill>
              </a:rPr>
              <a:t>have studied </a:t>
            </a:r>
            <a:r>
              <a:rPr lang="en-US" dirty="0" smtClean="0"/>
              <a:t>English </a:t>
            </a:r>
            <a:r>
              <a:rPr lang="en-US" dirty="0" smtClean="0">
                <a:solidFill>
                  <a:srgbClr val="0070C0"/>
                </a:solidFill>
              </a:rPr>
              <a:t>since</a:t>
            </a:r>
            <a:r>
              <a:rPr lang="en-US" dirty="0" smtClean="0"/>
              <a:t> 2014.</a:t>
            </a:r>
          </a:p>
          <a:p>
            <a:pPr marL="0" indent="0">
              <a:buNone/>
            </a:pPr>
            <a:r>
              <a:rPr lang="en-US" dirty="0" smtClean="0"/>
              <a:t>(* </a:t>
            </a:r>
            <a:r>
              <a:rPr lang="en-US" dirty="0" err="1" smtClean="0"/>
              <a:t>Obratite</a:t>
            </a:r>
            <a:r>
              <a:rPr lang="en-US" dirty="0" smtClean="0"/>
              <a:t> </a:t>
            </a:r>
            <a:r>
              <a:rPr lang="en-US" dirty="0" err="1" smtClean="0"/>
              <a:t>pažnju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prevodimo</a:t>
            </a:r>
            <a:r>
              <a:rPr lang="en-US" dirty="0" smtClean="0"/>
              <a:t>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primere</a:t>
            </a:r>
            <a:r>
              <a:rPr lang="en-US" dirty="0" smtClean="0"/>
              <a:t>: </a:t>
            </a:r>
            <a:r>
              <a:rPr lang="en-US" dirty="0" err="1" smtClean="0"/>
              <a:t>Učim</a:t>
            </a:r>
            <a:r>
              <a:rPr lang="en-US" dirty="0" smtClean="0"/>
              <a:t> </a:t>
            </a:r>
            <a:r>
              <a:rPr lang="en-US" dirty="0" err="1" smtClean="0"/>
              <a:t>engleski</a:t>
            </a:r>
            <a:r>
              <a:rPr lang="en-US" dirty="0" smtClean="0"/>
              <a:t>…, </a:t>
            </a:r>
            <a:r>
              <a:rPr lang="en-US" dirty="0" err="1" smtClean="0"/>
              <a:t>dakle</a:t>
            </a:r>
            <a:r>
              <a:rPr lang="en-US" dirty="0"/>
              <a:t> </a:t>
            </a:r>
            <a:r>
              <a:rPr lang="en-US" dirty="0" smtClean="0"/>
              <a:t>– PREZENTOM, </a:t>
            </a:r>
            <a:r>
              <a:rPr lang="en-US" dirty="0" err="1" smtClean="0"/>
              <a:t>verovatno</a:t>
            </a:r>
            <a:r>
              <a:rPr lang="en-US" dirty="0" smtClean="0"/>
              <a:t> </a:t>
            </a:r>
            <a:r>
              <a:rPr lang="en-US" dirty="0" err="1" smtClean="0"/>
              <a:t>ću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nastaviti</a:t>
            </a:r>
            <a:r>
              <a:rPr lang="en-US" dirty="0" smtClean="0"/>
              <a:t> da </a:t>
            </a:r>
            <a:r>
              <a:rPr lang="en-US" dirty="0" err="1" smtClean="0"/>
              <a:t>učim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3 I </a:t>
            </a:r>
            <a:r>
              <a:rPr lang="en-US" dirty="0" smtClean="0">
                <a:solidFill>
                  <a:srgbClr val="FF0000"/>
                </a:solidFill>
              </a:rPr>
              <a:t>have lived </a:t>
            </a:r>
            <a:r>
              <a:rPr lang="en-US" dirty="0" smtClean="0"/>
              <a:t>in Belgrade </a:t>
            </a:r>
            <a:r>
              <a:rPr lang="en-US" dirty="0" smtClean="0">
                <a:solidFill>
                  <a:srgbClr val="0070C0"/>
                </a:solidFill>
              </a:rPr>
              <a:t>for</a:t>
            </a:r>
            <a:r>
              <a:rPr lang="en-US" dirty="0" smtClean="0"/>
              <a:t> twelve years.</a:t>
            </a:r>
          </a:p>
          <a:p>
            <a:pPr marL="0" indent="0">
              <a:buNone/>
            </a:pPr>
            <a:r>
              <a:rPr lang="en-US" dirty="0" smtClean="0"/>
              <a:t>4 I </a:t>
            </a:r>
            <a:r>
              <a:rPr lang="en-US" dirty="0" smtClean="0">
                <a:solidFill>
                  <a:srgbClr val="FF0000"/>
                </a:solidFill>
              </a:rPr>
              <a:t>have lived </a:t>
            </a:r>
            <a:r>
              <a:rPr lang="en-US" dirty="0" smtClean="0"/>
              <a:t>in Belgrade </a:t>
            </a:r>
            <a:r>
              <a:rPr lang="en-US" dirty="0" smtClean="0">
                <a:solidFill>
                  <a:srgbClr val="0070C0"/>
                </a:solidFill>
              </a:rPr>
              <a:t>since</a:t>
            </a:r>
            <a:r>
              <a:rPr lang="en-US" dirty="0" smtClean="0"/>
              <a:t> I was born.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Živim</a:t>
            </a:r>
            <a:r>
              <a:rPr lang="en-US" dirty="0" smtClean="0"/>
              <a:t> u </a:t>
            </a:r>
            <a:r>
              <a:rPr lang="en-US" dirty="0" err="1" smtClean="0"/>
              <a:t>Beogradu</a:t>
            </a:r>
            <a:r>
              <a:rPr lang="en-US" dirty="0" smtClean="0"/>
              <a:t> 12 </a:t>
            </a:r>
            <a:r>
              <a:rPr lang="en-US" dirty="0" err="1" smtClean="0"/>
              <a:t>godina</a:t>
            </a:r>
            <a:r>
              <a:rPr lang="en-US" dirty="0" smtClean="0"/>
              <a:t>/ od </a:t>
            </a:r>
            <a:r>
              <a:rPr lang="en-US" dirty="0" err="1" smtClean="0"/>
              <a:t>rođenja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136" y="3300985"/>
            <a:ext cx="4014215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705" y="210312"/>
            <a:ext cx="9994150" cy="5256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6 </a:t>
            </a:r>
            <a:r>
              <a:rPr lang="en-US" sz="2400" b="1" dirty="0" smtClean="0"/>
              <a:t>Present Perfect Tense </a:t>
            </a:r>
            <a:r>
              <a:rPr lang="en-US" sz="2400" dirty="0" err="1" smtClean="0"/>
              <a:t>takođe</a:t>
            </a:r>
            <a:r>
              <a:rPr lang="en-US" sz="2400" b="1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koristimo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uz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priloge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</a:rPr>
              <a:t>priloške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odredbe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today, this evening/week/month/year</a:t>
            </a:r>
            <a:r>
              <a:rPr lang="en-US" sz="2400" dirty="0" smtClean="0"/>
              <a:t>..(</a:t>
            </a:r>
            <a:r>
              <a:rPr lang="en-US" sz="2400" dirty="0" err="1" smtClean="0"/>
              <a:t>vremenski</a:t>
            </a:r>
            <a:r>
              <a:rPr lang="en-US" sz="2400" dirty="0" smtClean="0"/>
              <a:t> </a:t>
            </a:r>
            <a:r>
              <a:rPr lang="en-US" sz="2400" dirty="0" err="1" smtClean="0"/>
              <a:t>periodi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JOŠ UVEK NISU ZAVRŠENI – </a:t>
            </a:r>
            <a:r>
              <a:rPr lang="en-US" sz="2400" dirty="0" err="1" smtClean="0"/>
              <a:t>danas</a:t>
            </a:r>
            <a:r>
              <a:rPr lang="en-US" sz="2400" dirty="0" smtClean="0"/>
              <a:t> </a:t>
            </a:r>
            <a:r>
              <a:rPr lang="en-US" sz="2400" dirty="0" err="1" smtClean="0"/>
              <a:t>još</a:t>
            </a:r>
            <a:r>
              <a:rPr lang="en-US" sz="2400" dirty="0" smtClean="0"/>
              <a:t> </a:t>
            </a:r>
            <a:r>
              <a:rPr lang="en-US" sz="2400" dirty="0" err="1" smtClean="0"/>
              <a:t>uvek</a:t>
            </a:r>
            <a:r>
              <a:rPr lang="en-US" sz="2400" dirty="0" smtClean="0"/>
              <a:t> </a:t>
            </a:r>
            <a:r>
              <a:rPr lang="en-US" sz="2400" dirty="0" err="1" smtClean="0"/>
              <a:t>traje</a:t>
            </a:r>
            <a:r>
              <a:rPr lang="en-US" sz="2400" dirty="0" smtClean="0"/>
              <a:t>,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ova </a:t>
            </a:r>
            <a:r>
              <a:rPr lang="en-US" sz="2400" dirty="0" err="1" smtClean="0"/>
              <a:t>nedelja</a:t>
            </a:r>
            <a:r>
              <a:rPr lang="en-US" sz="2400" dirty="0" smtClean="0"/>
              <a:t>, </a:t>
            </a:r>
            <a:r>
              <a:rPr lang="en-US" sz="2400" dirty="0" err="1" smtClean="0"/>
              <a:t>mesec</a:t>
            </a:r>
            <a:r>
              <a:rPr lang="en-US" sz="2400" dirty="0" smtClean="0"/>
              <a:t>, </a:t>
            </a:r>
            <a:r>
              <a:rPr lang="en-US" sz="2400" dirty="0" err="1" smtClean="0"/>
              <a:t>godina</a:t>
            </a:r>
            <a:r>
              <a:rPr lang="en-US" sz="2400" dirty="0" smtClean="0"/>
              <a:t>..)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 I’</a:t>
            </a:r>
            <a:r>
              <a:rPr lang="en-US" dirty="0" smtClean="0">
                <a:solidFill>
                  <a:srgbClr val="FF0000"/>
                </a:solidFill>
              </a:rPr>
              <a:t>ve had </a:t>
            </a:r>
            <a:r>
              <a:rPr lang="en-US" dirty="0" smtClean="0"/>
              <a:t>two cups of coffee today.</a:t>
            </a:r>
          </a:p>
          <a:p>
            <a:pPr marL="0" indent="0">
              <a:buNone/>
            </a:pPr>
            <a:r>
              <a:rPr lang="en-US" dirty="0" smtClean="0"/>
              <a:t>2 I </a:t>
            </a:r>
            <a:r>
              <a:rPr lang="en-US" dirty="0" smtClean="0">
                <a:solidFill>
                  <a:srgbClr val="FF0000"/>
                </a:solidFill>
              </a:rPr>
              <a:t>haven’t seen </a:t>
            </a:r>
            <a:r>
              <a:rPr lang="en-US" dirty="0" smtClean="0"/>
              <a:t>Tom this morning, have you?</a:t>
            </a:r>
          </a:p>
          <a:p>
            <a:pPr marL="0" indent="0">
              <a:buNone/>
            </a:pPr>
            <a:r>
              <a:rPr lang="en-US" dirty="0" smtClean="0"/>
              <a:t>3 Tom </a:t>
            </a:r>
            <a:r>
              <a:rPr lang="en-US" dirty="0" smtClean="0">
                <a:solidFill>
                  <a:srgbClr val="FF0000"/>
                </a:solidFill>
              </a:rPr>
              <a:t>hasn’t studied </a:t>
            </a:r>
            <a:r>
              <a:rPr lang="en-US" dirty="0" smtClean="0"/>
              <a:t>very hard this term.</a:t>
            </a:r>
          </a:p>
          <a:p>
            <a:pPr marL="0" indent="0">
              <a:buNone/>
            </a:pPr>
            <a:r>
              <a:rPr lang="en-US" dirty="0" smtClean="0"/>
              <a:t>4 </a:t>
            </a:r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 you </a:t>
            </a:r>
            <a:r>
              <a:rPr lang="en-US" dirty="0" smtClean="0">
                <a:solidFill>
                  <a:srgbClr val="FF0000"/>
                </a:solidFill>
              </a:rPr>
              <a:t>had</a:t>
            </a:r>
            <a:r>
              <a:rPr lang="en-US" dirty="0" smtClean="0"/>
              <a:t> a holiday this year?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675" y="191452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1" y="323850"/>
            <a:ext cx="9949954" cy="51424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err="1" smtClean="0"/>
              <a:t>Zaključak</a:t>
            </a:r>
            <a:r>
              <a:rPr lang="en-US" b="1" dirty="0" smtClean="0"/>
              <a:t>: </a:t>
            </a:r>
            <a:r>
              <a:rPr lang="en-US" dirty="0" smtClean="0"/>
              <a:t>Da li </a:t>
            </a:r>
            <a:r>
              <a:rPr lang="en-US" dirty="0" err="1" smtClean="0"/>
              <a:t>ste</a:t>
            </a:r>
            <a:r>
              <a:rPr lang="en-US" dirty="0" smtClean="0"/>
              <a:t> </a:t>
            </a:r>
            <a:r>
              <a:rPr lang="en-US" dirty="0" err="1" smtClean="0"/>
              <a:t>obratili</a:t>
            </a:r>
            <a:r>
              <a:rPr lang="en-US" dirty="0" smtClean="0"/>
              <a:t> </a:t>
            </a:r>
            <a:r>
              <a:rPr lang="en-US" dirty="0" err="1" smtClean="0"/>
              <a:t>pažnju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naziv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vremena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C00000"/>
                </a:solidFill>
              </a:rPr>
              <a:t>Present Perfect </a:t>
            </a:r>
            <a:r>
              <a:rPr lang="en-US" dirty="0" smtClean="0"/>
              <a:t>– I </a:t>
            </a:r>
            <a:r>
              <a:rPr lang="en-US" dirty="0" err="1" smtClean="0"/>
              <a:t>sadašnjost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prošlost</a:t>
            </a:r>
            <a:r>
              <a:rPr lang="en-US" dirty="0"/>
              <a:t> </a:t>
            </a:r>
            <a:r>
              <a:rPr lang="en-US" dirty="0" smtClean="0"/>
              <a:t>u </a:t>
            </a:r>
            <a:r>
              <a:rPr lang="en-US" dirty="0" err="1" smtClean="0"/>
              <a:t>jednom</a:t>
            </a:r>
            <a:r>
              <a:rPr lang="en-US" dirty="0" smtClean="0"/>
              <a:t>! </a:t>
            </a:r>
            <a:r>
              <a:rPr lang="en-US" dirty="0" err="1" smtClean="0"/>
              <a:t>Imajte</a:t>
            </a:r>
            <a:r>
              <a:rPr lang="en-US" dirty="0" smtClean="0"/>
              <a:t> to </a:t>
            </a:r>
            <a:r>
              <a:rPr lang="en-US" dirty="0" err="1" smtClean="0"/>
              <a:t>uvek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umu</a:t>
            </a:r>
            <a:r>
              <a:rPr lang="en-US" dirty="0" smtClean="0"/>
              <a:t>: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koristimo</a:t>
            </a:r>
            <a:r>
              <a:rPr lang="en-US" dirty="0" smtClean="0"/>
              <a:t> Present Perfect, </a:t>
            </a:r>
            <a:r>
              <a:rPr lang="en-US" dirty="0" err="1" smtClean="0">
                <a:solidFill>
                  <a:srgbClr val="C00000"/>
                </a:solidFill>
              </a:rPr>
              <a:t>uvek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postoji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neka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veza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između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prošlosti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sadašnjosti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radnja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dalje</a:t>
            </a:r>
            <a:r>
              <a:rPr lang="en-US" dirty="0" smtClean="0"/>
              <a:t> </a:t>
            </a:r>
            <a:r>
              <a:rPr lang="en-US" dirty="0" err="1" smtClean="0"/>
              <a:t>traje</a:t>
            </a:r>
            <a:r>
              <a:rPr lang="en-US" dirty="0" smtClean="0"/>
              <a:t>, </a:t>
            </a:r>
            <a:r>
              <a:rPr lang="en-US" dirty="0" err="1" smtClean="0"/>
              <a:t>ili</a:t>
            </a:r>
            <a:r>
              <a:rPr lang="en-US" dirty="0" smtClean="0"/>
              <a:t> se </a:t>
            </a:r>
            <a:r>
              <a:rPr lang="en-US" dirty="0" err="1" smtClean="0"/>
              <a:t>osećaju</a:t>
            </a:r>
            <a:r>
              <a:rPr lang="en-US" dirty="0" smtClean="0"/>
              <a:t> </a:t>
            </a:r>
            <a:r>
              <a:rPr lang="en-US" dirty="0" err="1" smtClean="0"/>
              <a:t>njene</a:t>
            </a:r>
            <a:r>
              <a:rPr lang="en-US" dirty="0" smtClean="0"/>
              <a:t> </a:t>
            </a:r>
            <a:r>
              <a:rPr lang="en-US" dirty="0" err="1" smtClean="0"/>
              <a:t>posledice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Ovo</a:t>
            </a:r>
            <a:r>
              <a:rPr lang="en-US" dirty="0" smtClean="0"/>
              <a:t> </a:t>
            </a:r>
            <a:r>
              <a:rPr lang="en-US" dirty="0" err="1" smtClean="0"/>
              <a:t>glagolsko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je </a:t>
            </a:r>
            <a:r>
              <a:rPr lang="en-US" dirty="0" err="1" smtClean="0"/>
              <a:t>specifično</a:t>
            </a:r>
            <a:r>
              <a:rPr lang="en-US" dirty="0" smtClean="0"/>
              <a:t> - u </a:t>
            </a:r>
            <a:r>
              <a:rPr lang="en-US" dirty="0" err="1" smtClean="0"/>
              <a:t>srpskom</a:t>
            </a:r>
            <a:r>
              <a:rPr lang="en-US" dirty="0" smtClean="0"/>
              <a:t> </a:t>
            </a:r>
            <a:r>
              <a:rPr lang="en-US" dirty="0" err="1" smtClean="0"/>
              <a:t>jeziku</a:t>
            </a:r>
            <a:r>
              <a:rPr lang="en-US" dirty="0" smtClean="0"/>
              <a:t> ne </a:t>
            </a:r>
            <a:r>
              <a:rPr lang="en-US" dirty="0" err="1" smtClean="0"/>
              <a:t>postoji</a:t>
            </a:r>
            <a:r>
              <a:rPr lang="en-US" dirty="0"/>
              <a:t> </a:t>
            </a:r>
            <a:r>
              <a:rPr lang="en-US" dirty="0" err="1" smtClean="0"/>
              <a:t>adekvatni</a:t>
            </a:r>
            <a:r>
              <a:rPr lang="en-US" dirty="0" smtClean="0"/>
              <a:t> </a:t>
            </a:r>
            <a:r>
              <a:rPr lang="en-US" dirty="0" err="1" smtClean="0"/>
              <a:t>oblik</a:t>
            </a:r>
            <a:r>
              <a:rPr lang="en-US" dirty="0" smtClean="0"/>
              <a:t>, </a:t>
            </a:r>
            <a:r>
              <a:rPr lang="en-US" dirty="0" err="1" smtClean="0"/>
              <a:t>zato</a:t>
            </a:r>
            <a:r>
              <a:rPr lang="en-US" dirty="0" smtClean="0"/>
              <a:t> je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teže</a:t>
            </a:r>
            <a:r>
              <a:rPr lang="en-US" dirty="0" smtClean="0"/>
              <a:t> da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savladamo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ne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nemoguće</a:t>
            </a:r>
            <a:r>
              <a:rPr lang="en-US" dirty="0" smtClean="0"/>
              <a:t>. </a:t>
            </a:r>
            <a:r>
              <a:rPr lang="en-US" dirty="0" err="1" smtClean="0"/>
              <a:t>Važno</a:t>
            </a:r>
            <a:r>
              <a:rPr lang="en-US" dirty="0" smtClean="0"/>
              <a:t> je da </a:t>
            </a:r>
            <a:r>
              <a:rPr lang="en-US" dirty="0" err="1" smtClean="0"/>
              <a:t>vežbate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Ključne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reči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smtClean="0">
                <a:solidFill>
                  <a:srgbClr val="0070C0"/>
                </a:solidFill>
              </a:rPr>
              <a:t>recently, before, so far, ever, never, just, already, yet, still, this month/</a:t>
            </a:r>
            <a:r>
              <a:rPr lang="en-US" dirty="0" err="1" smtClean="0">
                <a:solidFill>
                  <a:srgbClr val="0070C0"/>
                </a:solidFill>
              </a:rPr>
              <a:t>year,for</a:t>
            </a:r>
            <a:r>
              <a:rPr lang="en-US" dirty="0" smtClean="0">
                <a:solidFill>
                  <a:srgbClr val="0070C0"/>
                </a:solidFill>
              </a:rPr>
              <a:t>, since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Domaći</a:t>
            </a:r>
            <a:r>
              <a:rPr lang="en-US" dirty="0" smtClean="0"/>
              <a:t> </a:t>
            </a:r>
            <a:r>
              <a:rPr lang="en-US" dirty="0" err="1" smtClean="0"/>
              <a:t>zadatk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link </a:t>
            </a:r>
            <a:r>
              <a:rPr lang="en-US" dirty="0" err="1" smtClean="0"/>
              <a:t>predavanja</a:t>
            </a:r>
            <a:r>
              <a:rPr lang="en-US" dirty="0" smtClean="0"/>
              <a:t> se </a:t>
            </a:r>
            <a:r>
              <a:rPr lang="en-US" dirty="0" err="1" smtClean="0"/>
              <a:t>nalazi</a:t>
            </a:r>
            <a:r>
              <a:rPr lang="en-US" dirty="0" smtClean="0"/>
              <a:t> u </a:t>
            </a:r>
            <a:r>
              <a:rPr lang="en-US" dirty="0" err="1" smtClean="0"/>
              <a:t>priloženom</a:t>
            </a:r>
            <a:r>
              <a:rPr lang="en-US" dirty="0" smtClean="0"/>
              <a:t> PDF </a:t>
            </a:r>
            <a:r>
              <a:rPr lang="en-US" dirty="0" err="1" smtClean="0"/>
              <a:t>dokumentu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49" y="4420674"/>
            <a:ext cx="289585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515</TotalTime>
  <Words>705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 PRESENT PERFECT TENSE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 TENSE PART 2</dc:title>
  <dc:creator>SANJA</dc:creator>
  <cp:lastModifiedBy>SANJA</cp:lastModifiedBy>
  <cp:revision>20</cp:revision>
  <dcterms:created xsi:type="dcterms:W3CDTF">2020-04-07T13:18:18Z</dcterms:created>
  <dcterms:modified xsi:type="dcterms:W3CDTF">2020-04-08T11:19:40Z</dcterms:modified>
</cp:coreProperties>
</file>